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9" r:id="rId4"/>
    <p:sldId id="272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74" r:id="rId16"/>
    <p:sldId id="275" r:id="rId17"/>
    <p:sldId id="257" r:id="rId18"/>
    <p:sldId id="258" r:id="rId19"/>
    <p:sldId id="276" r:id="rId20"/>
    <p:sldId id="270" r:id="rId21"/>
    <p:sldId id="271" r:id="rId22"/>
    <p:sldId id="259" r:id="rId23"/>
    <p:sldId id="260" r:id="rId24"/>
    <p:sldId id="261" r:id="rId25"/>
    <p:sldId id="277" r:id="rId26"/>
    <p:sldId id="262" r:id="rId27"/>
    <p:sldId id="263" r:id="rId28"/>
    <p:sldId id="264" r:id="rId29"/>
    <p:sldId id="280" r:id="rId30"/>
    <p:sldId id="279" r:id="rId31"/>
    <p:sldId id="265" r:id="rId32"/>
    <p:sldId id="267" r:id="rId33"/>
    <p:sldId id="268" r:id="rId34"/>
    <p:sldId id="278" r:id="rId35"/>
    <p:sldId id="26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041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453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642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463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520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768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173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1622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999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231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301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D2682-6310-4132-9AA7-F54D334D7402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A6FC2-A30E-4361-9FFC-A348A9F56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003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3816423"/>
          </a:xfrm>
        </p:spPr>
        <p:txBody>
          <a:bodyPr>
            <a:noAutofit/>
          </a:bodyPr>
          <a:lstStyle/>
          <a:p>
            <a:r>
              <a:rPr lang="ru-RU" sz="10000" dirty="0" smtClean="0"/>
              <a:t/>
            </a:r>
            <a:br>
              <a:rPr lang="ru-RU" sz="10000" dirty="0" smtClean="0"/>
            </a:br>
            <a:r>
              <a:rPr lang="ru-RU" sz="9000" dirty="0" smtClean="0"/>
              <a:t>Центр русской культуры </a:t>
            </a:r>
            <a:r>
              <a:rPr lang="ru-RU" sz="10000" b="1" dirty="0" smtClean="0">
                <a:solidFill>
                  <a:srgbClr val="FF0000"/>
                </a:solidFill>
              </a:rPr>
              <a:t>«Калинушка»</a:t>
            </a:r>
            <a:br>
              <a:rPr lang="ru-RU" sz="10000" b="1" dirty="0" smtClean="0">
                <a:solidFill>
                  <a:srgbClr val="FF0000"/>
                </a:solidFill>
              </a:rPr>
            </a:br>
            <a:r>
              <a:rPr lang="ru-RU" sz="8600" dirty="0" err="1" smtClean="0"/>
              <a:t>с.Русский</a:t>
            </a:r>
            <a:r>
              <a:rPr lang="ru-RU" sz="8600" dirty="0" smtClean="0"/>
              <a:t> </a:t>
            </a:r>
            <a:r>
              <a:rPr lang="ru-RU" sz="8600" dirty="0" err="1" smtClean="0"/>
              <a:t>Пычас</a:t>
            </a:r>
            <a:endParaRPr lang="ru-RU" sz="8600" dirty="0"/>
          </a:p>
        </p:txBody>
      </p:sp>
    </p:spTree>
    <p:extLst>
      <p:ext uri="{BB962C8B-B14F-4D97-AF65-F5344CB8AC3E}">
        <p14:creationId xmlns:p14="http://schemas.microsoft.com/office/powerpoint/2010/main" xmlns="" val="24261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9"/>
            <a:ext cx="4429124" cy="3214710"/>
          </a:xfrm>
        </p:spPr>
      </p:pic>
      <p:pic>
        <p:nvPicPr>
          <p:cNvPr id="5" name="Рисунок 4" descr="DSC008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429124" cy="3214710"/>
          </a:xfrm>
          <a:prstGeom prst="rect">
            <a:avLst/>
          </a:prstGeom>
        </p:spPr>
      </p:pic>
      <p:pic>
        <p:nvPicPr>
          <p:cNvPr id="6" name="Рисунок 5" descr="DSC00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3314"/>
            <a:ext cx="4464686" cy="2972093"/>
          </a:xfrm>
          <a:prstGeom prst="rect">
            <a:avLst/>
          </a:prstGeom>
        </p:spPr>
      </p:pic>
      <p:pic>
        <p:nvPicPr>
          <p:cNvPr id="7" name="Рисунок 6" descr="DSC008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9314" y="3643314"/>
            <a:ext cx="4464686" cy="29720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285728"/>
            <a:ext cx="4357687" cy="2857520"/>
          </a:xfrm>
        </p:spPr>
      </p:pic>
      <p:pic>
        <p:nvPicPr>
          <p:cNvPr id="5" name="Рисунок 4" descr="DSC008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429124" cy="2829217"/>
          </a:xfrm>
          <a:prstGeom prst="rect">
            <a:avLst/>
          </a:prstGeom>
        </p:spPr>
      </p:pic>
      <p:pic>
        <p:nvPicPr>
          <p:cNvPr id="6" name="Рисунок 5" descr="DSC008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7562"/>
            <a:ext cx="4357686" cy="3186407"/>
          </a:xfrm>
          <a:prstGeom prst="rect">
            <a:avLst/>
          </a:prstGeom>
        </p:spPr>
      </p:pic>
      <p:pic>
        <p:nvPicPr>
          <p:cNvPr id="7" name="Рисунок 6" descr="DSC008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9314" y="3357562"/>
            <a:ext cx="4464686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8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285727"/>
            <a:ext cx="4185261" cy="3000397"/>
          </a:xfrm>
        </p:spPr>
      </p:pic>
      <p:pic>
        <p:nvPicPr>
          <p:cNvPr id="5" name="Рисунок 4" descr="DSC00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482" y="285728"/>
            <a:ext cx="4614518" cy="3000396"/>
          </a:xfrm>
          <a:prstGeom prst="rect">
            <a:avLst/>
          </a:prstGeom>
        </p:spPr>
      </p:pic>
      <p:pic>
        <p:nvPicPr>
          <p:cNvPr id="6" name="Рисунок 5" descr="DSC008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876"/>
            <a:ext cx="4185260" cy="3000396"/>
          </a:xfrm>
          <a:prstGeom prst="rect">
            <a:avLst/>
          </a:prstGeom>
        </p:spPr>
      </p:pic>
      <p:pic>
        <p:nvPicPr>
          <p:cNvPr id="7" name="Рисунок 6" descr="DSC008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1" y="3571876"/>
            <a:ext cx="4572000" cy="30003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8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9"/>
            <a:ext cx="4399889" cy="2928958"/>
          </a:xfrm>
        </p:spPr>
      </p:pic>
      <p:pic>
        <p:nvPicPr>
          <p:cNvPr id="5" name="Рисунок 4" descr="DSC008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285728"/>
            <a:ext cx="4357686" cy="2900864"/>
          </a:xfrm>
          <a:prstGeom prst="rect">
            <a:avLst/>
          </a:prstGeom>
        </p:spPr>
      </p:pic>
      <p:pic>
        <p:nvPicPr>
          <p:cNvPr id="6" name="Рисунок 5" descr="DSC008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0438"/>
            <a:ext cx="4429124" cy="2948420"/>
          </a:xfrm>
          <a:prstGeom prst="rect">
            <a:avLst/>
          </a:prstGeom>
        </p:spPr>
      </p:pic>
      <p:pic>
        <p:nvPicPr>
          <p:cNvPr id="7" name="Рисунок 6" descr="DSC008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4112" y="3500438"/>
            <a:ext cx="4399888" cy="29289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4357686" cy="2928957"/>
          </a:xfrm>
        </p:spPr>
      </p:pic>
      <p:pic>
        <p:nvPicPr>
          <p:cNvPr id="5" name="Рисунок 4" descr="DSC008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7" y="285728"/>
            <a:ext cx="4429124" cy="2928958"/>
          </a:xfrm>
          <a:prstGeom prst="rect">
            <a:avLst/>
          </a:prstGeom>
        </p:spPr>
      </p:pic>
      <p:pic>
        <p:nvPicPr>
          <p:cNvPr id="6" name="Рисунок 5" descr="DSC008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876"/>
            <a:ext cx="4357372" cy="3043531"/>
          </a:xfrm>
          <a:prstGeom prst="rect">
            <a:avLst/>
          </a:prstGeom>
        </p:spPr>
      </p:pic>
      <p:pic>
        <p:nvPicPr>
          <p:cNvPr id="7" name="Рисунок 6" descr="DSC008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571876"/>
            <a:ext cx="4429124" cy="30003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Взрослый фольклорный ансамбль «Калинушка»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10609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857233"/>
            <a:ext cx="4381529" cy="32861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P10609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857232"/>
            <a:ext cx="4429124" cy="33218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P1060978.JPG"/>
          <p:cNvPicPr>
            <a:picLocks noChangeAspect="1"/>
          </p:cNvPicPr>
          <p:nvPr/>
        </p:nvPicPr>
        <p:blipFill>
          <a:blip r:embed="rId4" cstate="print"/>
          <a:srcRect l="4615" t="24615" r="6538"/>
          <a:stretch>
            <a:fillRect/>
          </a:stretch>
        </p:blipFill>
        <p:spPr>
          <a:xfrm>
            <a:off x="2143108" y="3539380"/>
            <a:ext cx="5214974" cy="33186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Детский фольклорный ансамбль «</a:t>
            </a:r>
            <a:r>
              <a:rPr lang="ru-RU" sz="2000" b="1" dirty="0" err="1" smtClean="0">
                <a:solidFill>
                  <a:srgbClr val="C00000"/>
                </a:solidFill>
              </a:rPr>
              <a:t>Лапотушки</a:t>
            </a:r>
            <a:r>
              <a:rPr lang="ru-RU" sz="2000" b="1" dirty="0" smtClean="0">
                <a:solidFill>
                  <a:srgbClr val="C00000"/>
                </a:solidFill>
              </a:rPr>
              <a:t>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10609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115"/>
          <a:stretch>
            <a:fillRect/>
          </a:stretch>
        </p:blipFill>
        <p:spPr>
          <a:xfrm>
            <a:off x="142844" y="928670"/>
            <a:ext cx="4357718" cy="2839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P1060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28670"/>
            <a:ext cx="4572000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P1060955.JPG"/>
          <p:cNvPicPr>
            <a:picLocks noChangeAspect="1"/>
          </p:cNvPicPr>
          <p:nvPr/>
        </p:nvPicPr>
        <p:blipFill>
          <a:blip r:embed="rId4" cstate="print"/>
          <a:srcRect t="17021"/>
          <a:stretch>
            <a:fillRect/>
          </a:stretch>
        </p:blipFill>
        <p:spPr>
          <a:xfrm>
            <a:off x="2214546" y="3929066"/>
            <a:ext cx="4476749" cy="2786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25760"/>
            <a:ext cx="8229600" cy="92697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«Символ – 2017 г.» выставка на базе </a:t>
            </a:r>
            <a:r>
              <a:rPr lang="ru-RU" sz="2000" b="1" dirty="0" err="1" smtClean="0">
                <a:solidFill>
                  <a:srgbClr val="C00000"/>
                </a:solidFill>
              </a:rPr>
              <a:t>Русско-Пычасской</a:t>
            </a:r>
            <a:r>
              <a:rPr lang="ru-RU" sz="2000" b="1" dirty="0" smtClean="0">
                <a:solidFill>
                  <a:srgbClr val="C00000"/>
                </a:solidFill>
              </a:rPr>
              <a:t> СОШ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с </a:t>
            </a:r>
            <a:r>
              <a:rPr lang="ru-RU" sz="2000" b="1" dirty="0" smtClean="0">
                <a:solidFill>
                  <a:srgbClr val="C00000"/>
                </a:solidFill>
              </a:rPr>
              <a:t>16.01.17 </a:t>
            </a:r>
            <a:r>
              <a:rPr lang="ru-RU" sz="2000" b="1" dirty="0" smtClean="0">
                <a:solidFill>
                  <a:srgbClr val="C00000"/>
                </a:solidFill>
              </a:rPr>
              <a:t>г </a:t>
            </a:r>
            <a:r>
              <a:rPr lang="ru-RU" sz="2000" b="1" dirty="0" smtClean="0">
                <a:solidFill>
                  <a:srgbClr val="C00000"/>
                </a:solidFill>
              </a:rPr>
              <a:t>по 31.01.17 г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34345"/>
            <a:ext cx="439248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753" y="980728"/>
            <a:ext cx="437137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37720"/>
            <a:ext cx="439248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9752" y="4354639"/>
            <a:ext cx="437137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Наступил Новый 2017 год. Символом этого года является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огненный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петух.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Петушок -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птица домашняя, любящая порядок и уют, все натуральное, но одновременно с этим не терпящая серости и обыденности. Дети кружка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«Мастерица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Русскопычасского СДК с большим интересом включились в работу: лепили, шили, рисовали и мастерили петушков и все, что с ними связано. Все интересные работы кружковцев были выставлены на обзор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Р-</a:t>
            </a:r>
            <a:r>
              <a:rPr lang="ru-RU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Пычасской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СОШ.</a:t>
            </a:r>
          </a:p>
          <a:p>
            <a:pPr lvl="0"/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Руководитель кружка «Мастерица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Фирсова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 П.</a:t>
            </a:r>
          </a:p>
        </p:txBody>
      </p:sp>
    </p:spTree>
    <p:extLst>
      <p:ext uri="{BB962C8B-B14F-4D97-AF65-F5344CB8AC3E}">
        <p14:creationId xmlns:p14="http://schemas.microsoft.com/office/powerpoint/2010/main" xmlns="" val="38483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«Широкая Масленица» народное гуляние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23.02.17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268760"/>
            <a:ext cx="422446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692696"/>
            <a:ext cx="3251200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717032"/>
            <a:ext cx="32512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284984"/>
            <a:ext cx="32512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1536" y="1911896"/>
            <a:ext cx="3251200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2422" y="4336909"/>
            <a:ext cx="32512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416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3251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1030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2800" y="285728"/>
            <a:ext cx="32512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P10302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0"/>
            <a:ext cx="32512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P10303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2428868"/>
            <a:ext cx="32512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P10303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357430"/>
            <a:ext cx="32512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P103037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92800" y="2571744"/>
            <a:ext cx="32512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 descr="P1030380.JPG"/>
          <p:cNvPicPr>
            <a:picLocks noChangeAspect="1"/>
          </p:cNvPicPr>
          <p:nvPr/>
        </p:nvPicPr>
        <p:blipFill>
          <a:blip r:embed="rId8" cstate="print"/>
          <a:srcRect t="17773"/>
          <a:stretch>
            <a:fillRect/>
          </a:stretch>
        </p:blipFill>
        <p:spPr>
          <a:xfrm>
            <a:off x="0" y="4714884"/>
            <a:ext cx="3251200" cy="2005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P1030383.JPG"/>
          <p:cNvPicPr>
            <a:picLocks noChangeAspect="1"/>
          </p:cNvPicPr>
          <p:nvPr/>
        </p:nvPicPr>
        <p:blipFill>
          <a:blip r:embed="rId9" cstate="print"/>
          <a:srcRect t="14844"/>
          <a:stretch>
            <a:fillRect/>
          </a:stretch>
        </p:blipFill>
        <p:spPr>
          <a:xfrm>
            <a:off x="5892800" y="4781544"/>
            <a:ext cx="3251200" cy="2076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P103040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57488" y="4419600"/>
            <a:ext cx="32512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Открытие общественного Центра русской культуры </a:t>
            </a:r>
            <a:br>
              <a:rPr lang="ru-RU" b="1" dirty="0" smtClean="0"/>
            </a:br>
            <a:r>
              <a:rPr lang="ru-RU" sz="6000" b="1" dirty="0" smtClean="0">
                <a:solidFill>
                  <a:srgbClr val="FF0000"/>
                </a:solidFill>
              </a:rPr>
              <a:t>«Калинушка»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14 мая 2016 г.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924944"/>
            <a:ext cx="5322802" cy="37737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860872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600" b="1" dirty="0" smtClean="0"/>
              <a:t>Внимание</a:t>
            </a:r>
            <a:r>
              <a:rPr lang="ru-RU" sz="1600" b="1" dirty="0"/>
              <a:t>! Внимание! Внимание!</a:t>
            </a:r>
            <a:br>
              <a:rPr lang="ru-RU" sz="1600" b="1" dirty="0"/>
            </a:br>
            <a:r>
              <a:rPr lang="ru-RU" sz="1600" b="1" dirty="0"/>
              <a:t>Открывается народное гуляние!</a:t>
            </a:r>
            <a:br>
              <a:rPr lang="ru-RU" sz="1600" b="1" dirty="0"/>
            </a:br>
            <a:r>
              <a:rPr lang="ru-RU" sz="1600" b="1" dirty="0"/>
              <a:t>Поторопись честной народ,</a:t>
            </a:r>
            <a:br>
              <a:rPr lang="ru-RU" sz="1600" b="1" dirty="0"/>
            </a:br>
            <a:r>
              <a:rPr lang="ru-RU" sz="1600" b="1" dirty="0"/>
              <a:t>Всех нас Масленка зовёт!</a:t>
            </a:r>
            <a:br>
              <a:rPr lang="ru-RU" sz="1600" b="1" dirty="0"/>
            </a:br>
            <a:r>
              <a:rPr lang="ru-RU" sz="1600" b="1" dirty="0"/>
              <a:t>Такими словами 23 февраля начались  народные гулянья «Широкая Масленица» в селе Русский Пычас. И «стар и млад», женатые и холостые, приезжие </a:t>
            </a:r>
            <a:r>
              <a:rPr lang="ru-RU" sz="1600" b="1" dirty="0" smtClean="0"/>
              <a:t>– все </a:t>
            </a:r>
            <a:r>
              <a:rPr lang="ru-RU" sz="1600" b="1" dirty="0"/>
              <a:t>вышли посмотреть на удивительное зрелище, которое развернулось  на площади возле сельского Дома культуры.</a:t>
            </a:r>
            <a:br>
              <a:rPr lang="ru-RU" sz="1600" b="1" dirty="0"/>
            </a:br>
            <a:r>
              <a:rPr lang="ru-RU" sz="1600" b="1" dirty="0"/>
              <a:t>Программа праздника была насыщенной. Все желающие могли полакомиться с пылу с жару вкусными  блинами, горячей кашей, пельменями, горячим, ароматным   чаем. Возле дома культуры  развернулась праздничная «Сувенирная лавка».</a:t>
            </a:r>
            <a:br>
              <a:rPr lang="ru-RU" sz="1600" b="1" dirty="0"/>
            </a:br>
            <a:r>
              <a:rPr lang="ru-RU" sz="1600" b="1" dirty="0"/>
              <a:t>Под приветственные возгласы зрителей праздник открыли  ведущая, да весёлые   потешники Петрушка и Матрёшка. В ходе всего праздника были проведены викторины, загадки, игры для  детей  и взрослых. Гуляния приукрасились шумным выходом цыганского табора, выступлениями детского фольклорного  коллектива «</a:t>
            </a:r>
            <a:r>
              <a:rPr lang="ru-RU" sz="1600" b="1" dirty="0" err="1"/>
              <a:t>Лапотушки</a:t>
            </a:r>
            <a:r>
              <a:rPr lang="ru-RU" sz="1600" b="1" dirty="0"/>
              <a:t>»,  показавшие эпизод «Встреча весны», и выступлением взрослого фольклорного ансамбля «Калинушка», которые  исполнили русские народные песни и вовлекли зрителей в весёлый хоровод.</a:t>
            </a:r>
            <a:br>
              <a:rPr lang="ru-RU" sz="1600" b="1" dirty="0"/>
            </a:br>
            <a:r>
              <a:rPr lang="ru-RU" sz="1600" b="1" dirty="0"/>
              <a:t>Для детей была организована сладкая, снежная горка «Найди клад», «Петушинные бои», спортивная эстафета и многое другое.  </a:t>
            </a:r>
            <a:br>
              <a:rPr lang="ru-RU" sz="1600" b="1" dirty="0"/>
            </a:br>
            <a:r>
              <a:rPr lang="ru-RU" sz="1600" b="1" dirty="0"/>
              <a:t>Взрослые участника праздника  проявили себя, демонстрируя силу, ловкость, сноровку и умение в таких конкурсах, как «Подними гирю», «Лопни шар», «Перетягивание каната», в спортивной эстафете между семейными командами.</a:t>
            </a:r>
            <a:br>
              <a:rPr lang="ru-RU" sz="1600" b="1" dirty="0"/>
            </a:br>
            <a:r>
              <a:rPr lang="ru-RU" sz="1600" b="1" dirty="0"/>
              <a:t>Сельчане, проводив суровую зиму, с радостью встретили Весну - </a:t>
            </a:r>
            <a:r>
              <a:rPr lang="ru-RU" sz="1600" b="1" dirty="0" err="1"/>
              <a:t>Красну</a:t>
            </a:r>
            <a:r>
              <a:rPr lang="ru-RU" sz="1600" b="1" dirty="0"/>
              <a:t>. Она поздравила всех с Масленицей, провела   игры и водила хороводы.</a:t>
            </a:r>
            <a:br>
              <a:rPr lang="ru-RU" sz="1600" b="1" dirty="0"/>
            </a:br>
            <a:r>
              <a:rPr lang="ru-RU" sz="1600" b="1" dirty="0"/>
              <a:t>Всего на масленичном гулянии присутствовало около четырёхсот человек. Все победители и участники были награждены призами.</a:t>
            </a:r>
            <a:br>
              <a:rPr lang="ru-RU" sz="1600" b="1" dirty="0"/>
            </a:br>
            <a:r>
              <a:rPr lang="ru-RU" sz="1600" b="1" dirty="0"/>
              <a:t>Выражаем слова благодарности в организации и проведении мероприятия: Веретенниковой </a:t>
            </a:r>
            <a:r>
              <a:rPr lang="ru-RU" sz="1600" b="1" dirty="0" smtClean="0"/>
              <a:t>О.Г., </a:t>
            </a:r>
            <a:r>
              <a:rPr lang="ru-RU" sz="1600" b="1" dirty="0" err="1"/>
              <a:t>Кулеевой</a:t>
            </a:r>
            <a:r>
              <a:rPr lang="ru-RU" sz="1600" b="1" dirty="0"/>
              <a:t> </a:t>
            </a:r>
            <a:r>
              <a:rPr lang="ru-RU" sz="1600" b="1" dirty="0" smtClean="0"/>
              <a:t>Е.А., </a:t>
            </a:r>
            <a:r>
              <a:rPr lang="ru-RU" sz="1600" b="1" dirty="0"/>
              <a:t>Соловьёвой </a:t>
            </a:r>
            <a:r>
              <a:rPr lang="ru-RU" sz="1600" b="1" dirty="0" smtClean="0"/>
              <a:t>О.П., </a:t>
            </a:r>
            <a:r>
              <a:rPr lang="ru-RU" sz="1600" b="1" dirty="0"/>
              <a:t>участникам художественной самодеятельности. За оказание спонсорской   помощи:  </a:t>
            </a:r>
            <a:r>
              <a:rPr lang="ru-RU" sz="1600" b="1" dirty="0" err="1"/>
              <a:t>Русско-Пычасской</a:t>
            </a:r>
            <a:r>
              <a:rPr lang="ru-RU" sz="1600" b="1" dirty="0"/>
              <a:t> СОШ, директор </a:t>
            </a:r>
            <a:r>
              <a:rPr lang="ru-RU" sz="1600" b="1" dirty="0" err="1"/>
              <a:t>Коковихин</a:t>
            </a:r>
            <a:r>
              <a:rPr lang="ru-RU" sz="1600" b="1" dirty="0"/>
              <a:t> И.О., </a:t>
            </a:r>
            <a:r>
              <a:rPr lang="ru-RU" sz="1600" b="1" dirty="0" err="1"/>
              <a:t>Русско-Пычасскому</a:t>
            </a:r>
            <a:r>
              <a:rPr lang="ru-RU" sz="1600" b="1" dirty="0"/>
              <a:t> МБДОУ, заведующая Кузнецова М.В., </a:t>
            </a:r>
            <a:r>
              <a:rPr lang="ru-RU" sz="1600" b="1" dirty="0" err="1"/>
              <a:t>Русско-Пычасскому</a:t>
            </a:r>
            <a:r>
              <a:rPr lang="ru-RU" sz="1600" b="1" dirty="0"/>
              <a:t> СДК, заведующая Пузанова Н.Г., депутатам: </a:t>
            </a:r>
            <a:r>
              <a:rPr lang="ru-RU" sz="1600" b="1" dirty="0" err="1"/>
              <a:t>Шуклину</a:t>
            </a:r>
            <a:r>
              <a:rPr lang="ru-RU" sz="1600" b="1" dirty="0"/>
              <a:t> </a:t>
            </a:r>
            <a:r>
              <a:rPr lang="ru-RU" sz="1600" b="1" dirty="0" smtClean="0"/>
              <a:t>Г.И., </a:t>
            </a:r>
            <a:r>
              <a:rPr lang="ru-RU" sz="1600" b="1" dirty="0"/>
              <a:t>Васильеву С.Е, </a:t>
            </a:r>
            <a:r>
              <a:rPr lang="ru-RU" sz="1600" b="1" dirty="0" err="1"/>
              <a:t>Платуновой</a:t>
            </a:r>
            <a:r>
              <a:rPr lang="ru-RU" sz="1600" b="1" dirty="0"/>
              <a:t> </a:t>
            </a:r>
            <a:r>
              <a:rPr lang="ru-RU" sz="1600" b="1" dirty="0" smtClean="0"/>
              <a:t>Н.А., </a:t>
            </a:r>
            <a:r>
              <a:rPr lang="ru-RU" sz="1600" b="1" dirty="0"/>
              <a:t>Ильину </a:t>
            </a:r>
            <a:r>
              <a:rPr lang="ru-RU" sz="1600" b="1" dirty="0" smtClean="0"/>
              <a:t>А.Л., </a:t>
            </a:r>
            <a:r>
              <a:rPr lang="ru-RU" sz="1600" b="1" dirty="0"/>
              <a:t>Плотникову </a:t>
            </a:r>
            <a:r>
              <a:rPr lang="ru-RU" sz="1600" b="1" dirty="0" smtClean="0"/>
              <a:t>В.П., </a:t>
            </a:r>
            <a:r>
              <a:rPr lang="ru-RU" sz="1600" b="1" dirty="0"/>
              <a:t>частным лицам: Лукьяновой </a:t>
            </a:r>
            <a:r>
              <a:rPr lang="ru-RU" sz="1600" b="1" dirty="0" smtClean="0"/>
              <a:t>Л.Н., </a:t>
            </a:r>
            <a:r>
              <a:rPr lang="ru-RU" sz="1600" b="1" dirty="0"/>
              <a:t>Васильевой </a:t>
            </a:r>
            <a:r>
              <a:rPr lang="ru-RU" sz="1600" b="1" dirty="0" smtClean="0"/>
              <a:t>Н.Н., </a:t>
            </a:r>
            <a:r>
              <a:rPr lang="ru-RU" sz="1600" b="1" dirty="0"/>
              <a:t>Масленниковой </a:t>
            </a:r>
            <a:r>
              <a:rPr lang="ru-RU" sz="1600" b="1" dirty="0" smtClean="0"/>
              <a:t>Н.Х., </a:t>
            </a:r>
            <a:r>
              <a:rPr lang="ru-RU" sz="1600" b="1" dirty="0"/>
              <a:t>Васильевой И.В.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6755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«Пасхальное чудо» выставка пасхальных яиц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17.04.17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96752"/>
            <a:ext cx="8640960" cy="5400600"/>
          </a:xfrm>
        </p:spPr>
      </p:pic>
    </p:spTree>
    <p:extLst>
      <p:ext uri="{BB962C8B-B14F-4D97-AF65-F5344CB8AC3E}">
        <p14:creationId xmlns:p14="http://schemas.microsoft.com/office/powerpoint/2010/main" xmlns="" val="176235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«Калинушка» праздник старинной русской песни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22.04.17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73B5~1\AppData\Local\Temp\Rar$DIa5064.10195\DSC03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51851" cy="3037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3B5~1\AppData\Local\Temp\Rar$DIa5064.12834\DSC03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933056"/>
            <a:ext cx="4572000" cy="28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73B5~1\AppData\Local\Temp\Rar$DIa5064.15255\DSC034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95333"/>
            <a:ext cx="4525888" cy="28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73B5~1\AppData\Local\Temp\Rar$DIa5064.18979\DSC034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6911"/>
            <a:ext cx="4499992" cy="30377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209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3B5~1\AppData\Local\Temp\Rar$DIa5064.28982\DSC03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313"/>
            <a:ext cx="4510405" cy="31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73B5~1\AppData\Local\Temp\Rar$DIa5064.32331\DSC03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640"/>
            <a:ext cx="4464496" cy="3143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73B5~1\AppData\Local\Temp\Rar$DIa5064.36554\DSC03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6" y="3140968"/>
            <a:ext cx="4464494" cy="33843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73B5~1\AppData\Local\Temp\Rar$DIa5064.41894\DSC034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422367"/>
            <a:ext cx="4464496" cy="28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304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Троицын день. Праздник «Русской березки»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02.06.17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P1040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3357562"/>
            <a:ext cx="4857752" cy="3643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407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911206"/>
            <a:ext cx="3929058" cy="294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2918"/>
            <a:ext cx="4786346" cy="3520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10407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785794"/>
            <a:ext cx="3619493" cy="2714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67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40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51"/>
            <a:ext cx="3857620" cy="28932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P1040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214842" cy="3161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P10407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86124"/>
            <a:ext cx="4572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407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68264"/>
            <a:ext cx="4786314" cy="3589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«Русская ярмарка» театрализованная программа к Дню России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12.06.17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20380">
            <a:off x="0" y="2269268"/>
            <a:ext cx="5786446" cy="4588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8714" y="785794"/>
            <a:ext cx="5505286" cy="3917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6503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«Бабушкины куклы» мастер – класс для детей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20.06.17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005064"/>
            <a:ext cx="3686538" cy="27649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980728"/>
            <a:ext cx="4427984" cy="34109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385891"/>
            <a:ext cx="4427984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144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«На Ивана-Купала» пикник для молодых семей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24.06.17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3714752"/>
            <a:ext cx="3717392" cy="3364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308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714356"/>
            <a:ext cx="3048021" cy="2286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59285"/>
            <a:ext cx="4000496" cy="3598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10308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785794"/>
            <a:ext cx="3809995" cy="28574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P10308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74" y="2143116"/>
            <a:ext cx="3428992" cy="257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966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«День Петра Солнцеворота» 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информационно-познавательная </a:t>
            </a:r>
            <a:r>
              <a:rPr lang="ru-RU" sz="2000" b="1" dirty="0" smtClean="0">
                <a:solidFill>
                  <a:srgbClr val="C00000"/>
                </a:solidFill>
              </a:rPr>
              <a:t>программа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29.06.17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12103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8501122" cy="530427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Открытие Центра русской культуры «Калинушка»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14.05.16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764704"/>
            <a:ext cx="8761822" cy="5832649"/>
          </a:xfrm>
        </p:spPr>
      </p:pic>
    </p:spTree>
    <p:extLst>
      <p:ext uri="{BB962C8B-B14F-4D97-AF65-F5344CB8AC3E}">
        <p14:creationId xmlns:p14="http://schemas.microsoft.com/office/powerpoint/2010/main" xmlns="" val="42454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«День Петра и </a:t>
            </a:r>
            <a:r>
              <a:rPr lang="ru-RU" sz="2000" b="1" dirty="0" err="1" smtClean="0">
                <a:solidFill>
                  <a:srgbClr val="C00000"/>
                </a:solidFill>
              </a:rPr>
              <a:t>Февронии</a:t>
            </a:r>
            <a:r>
              <a:rPr lang="ru-RU" sz="2000" b="1" dirty="0" smtClean="0">
                <a:solidFill>
                  <a:srgbClr val="C00000"/>
                </a:solidFill>
              </a:rPr>
              <a:t>» вечерка для молодых семей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06.07.17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DSC03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3643338" cy="2732502"/>
          </a:xfrm>
        </p:spPr>
      </p:pic>
      <p:pic>
        <p:nvPicPr>
          <p:cNvPr id="5" name="Рисунок 4" descr="DSC03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3857628"/>
            <a:ext cx="3524276" cy="2643206"/>
          </a:xfrm>
          <a:prstGeom prst="rect">
            <a:avLst/>
          </a:prstGeom>
        </p:spPr>
      </p:pic>
      <p:pic>
        <p:nvPicPr>
          <p:cNvPr id="6" name="Рисунок 5" descr="DSC038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714355"/>
            <a:ext cx="2286016" cy="3048023"/>
          </a:xfrm>
          <a:prstGeom prst="rect">
            <a:avLst/>
          </a:prstGeom>
        </p:spPr>
      </p:pic>
      <p:pic>
        <p:nvPicPr>
          <p:cNvPr id="7" name="Рисунок 6" descr="DSC038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3857628"/>
            <a:ext cx="3786214" cy="283965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«С днём семьи, любви и верности» выступление АХБ перед животноводами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07.07.17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268760"/>
            <a:ext cx="8496944" cy="53285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97464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«Медовый спас» информационно-познавательная программа для детей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08.08.17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3355" y="4572008"/>
            <a:ext cx="3390645" cy="2144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P1040008.JPG"/>
          <p:cNvPicPr>
            <a:picLocks noChangeAspect="1"/>
          </p:cNvPicPr>
          <p:nvPr/>
        </p:nvPicPr>
        <p:blipFill>
          <a:blip r:embed="rId3" cstate="print"/>
          <a:srcRect t="18666"/>
          <a:stretch>
            <a:fillRect/>
          </a:stretch>
        </p:blipFill>
        <p:spPr>
          <a:xfrm>
            <a:off x="0" y="857232"/>
            <a:ext cx="3571868" cy="21788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P1040009.JPG"/>
          <p:cNvPicPr>
            <a:picLocks noChangeAspect="1"/>
          </p:cNvPicPr>
          <p:nvPr/>
        </p:nvPicPr>
        <p:blipFill>
          <a:blip r:embed="rId4" cstate="print"/>
          <a:srcRect t="25120"/>
          <a:stretch>
            <a:fillRect/>
          </a:stretch>
        </p:blipFill>
        <p:spPr>
          <a:xfrm>
            <a:off x="2928926" y="2786058"/>
            <a:ext cx="3816144" cy="21431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5848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«Капустные посиделки» праздник народного календаря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31.10.17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319"/>
          <a:stretch/>
        </p:blipFill>
        <p:spPr>
          <a:xfrm>
            <a:off x="-22785" y="1052736"/>
            <a:ext cx="4378760" cy="2223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327"/>
          <a:stretch/>
        </p:blipFill>
        <p:spPr>
          <a:xfrm>
            <a:off x="31981" y="4725144"/>
            <a:ext cx="4356653" cy="2028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" t="24336" r="-87" b="-24336"/>
          <a:stretch/>
        </p:blipFill>
        <p:spPr>
          <a:xfrm>
            <a:off x="4553205" y="4590391"/>
            <a:ext cx="4594785" cy="2996952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78"/>
          <a:stretch/>
        </p:blipFill>
        <p:spPr bwMode="auto">
          <a:xfrm>
            <a:off x="4809368" y="1052736"/>
            <a:ext cx="4334632" cy="23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0307" y="2420888"/>
            <a:ext cx="4242826" cy="3182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0434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71031_1308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5010168" cy="37576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IMG_20171031_132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142852"/>
            <a:ext cx="4953003" cy="37147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IMG_20171031_132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43224"/>
            <a:ext cx="4953034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20171031_1329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2970" y="3714728"/>
            <a:ext cx="4191030" cy="3143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«Дыхание старины далекой» выставка национальной одежды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с 08.11.17 г. по 10.12 17 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64"/>
          <a:stretch/>
        </p:blipFill>
        <p:spPr>
          <a:xfrm>
            <a:off x="179512" y="1844824"/>
            <a:ext cx="4968552" cy="3528392"/>
          </a:xfrm>
        </p:spPr>
      </p:pic>
      <p:sp>
        <p:nvSpPr>
          <p:cNvPr id="3" name="Прямоугольник 2"/>
          <p:cNvSpPr/>
          <p:nvPr/>
        </p:nvSpPr>
        <p:spPr>
          <a:xfrm>
            <a:off x="5220072" y="1844824"/>
            <a:ext cx="377991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каждом крае есть место, где можно познакомиться с его историей, узнать о достопримечательностях, обычаях и быте, увидеть интересные и удивительные вещи, узнать его выдающихся людей. Вот и в нашем Центре русской культуры «Калинушка» при </a:t>
            </a:r>
            <a:r>
              <a:rPr lang="ru-RU" sz="1300" b="1" dirty="0" err="1">
                <a:latin typeface="Times New Roman" pitchFamily="18" charset="0"/>
                <a:cs typeface="Times New Roman" pitchFamily="18" charset="0"/>
              </a:rPr>
              <a:t>Русскопычасском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СДК 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открылась выставка национальной одежды «Дыхание старины далекой».</a:t>
            </a: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На выставке представлено: старинная тканная орнаментированная одежда южных удмуртов и современная стилизованная одежда. Головные полотенца с вышивкой по кумачу, налобники к женским головным уборам, </a:t>
            </a:r>
            <a:r>
              <a:rPr lang="ru-RU" sz="1300" b="1" dirty="0" err="1">
                <a:latin typeface="Times New Roman" pitchFamily="18" charset="0"/>
                <a:cs typeface="Times New Roman" pitchFamily="18" charset="0"/>
              </a:rPr>
              <a:t>манисты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, лапти.</a:t>
            </a:r>
          </a:p>
        </p:txBody>
      </p:sp>
    </p:spTree>
    <p:extLst>
      <p:ext uri="{BB962C8B-B14F-4D97-AF65-F5344CB8AC3E}">
        <p14:creationId xmlns:p14="http://schemas.microsoft.com/office/powerpoint/2010/main" xmlns="" val="301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188640"/>
            <a:ext cx="8653649" cy="6336704"/>
          </a:xfrm>
        </p:spPr>
      </p:pic>
    </p:spTree>
    <p:extLst>
      <p:ext uri="{BB962C8B-B14F-4D97-AF65-F5344CB8AC3E}">
        <p14:creationId xmlns:p14="http://schemas.microsoft.com/office/powerpoint/2010/main" xmlns="" val="222698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1"/>
            <a:ext cx="4572000" cy="3143272"/>
          </a:xfrm>
        </p:spPr>
      </p:pic>
      <p:pic>
        <p:nvPicPr>
          <p:cNvPr id="5" name="Рисунок 4" descr="DSC007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4429124" cy="3114969"/>
          </a:xfrm>
          <a:prstGeom prst="rect">
            <a:avLst/>
          </a:prstGeom>
        </p:spPr>
      </p:pic>
      <p:pic>
        <p:nvPicPr>
          <p:cNvPr id="6" name="Рисунок 5" descr="DSC00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0438"/>
            <a:ext cx="4572001" cy="3043531"/>
          </a:xfrm>
          <a:prstGeom prst="rect">
            <a:avLst/>
          </a:prstGeom>
        </p:spPr>
      </p:pic>
      <p:pic>
        <p:nvPicPr>
          <p:cNvPr id="7" name="Рисунок 6" descr="DSC007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500438"/>
            <a:ext cx="4429124" cy="30435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7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9"/>
            <a:ext cx="4500562" cy="3214710"/>
          </a:xfrm>
        </p:spPr>
      </p:pic>
      <p:pic>
        <p:nvPicPr>
          <p:cNvPr id="5" name="Рисунок 4" descr="DSC007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429124" cy="3186407"/>
          </a:xfrm>
          <a:prstGeom prst="rect">
            <a:avLst/>
          </a:prstGeom>
        </p:spPr>
      </p:pic>
      <p:pic>
        <p:nvPicPr>
          <p:cNvPr id="6" name="Рисунок 5" descr="DSC007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3314"/>
            <a:ext cx="4500562" cy="3043531"/>
          </a:xfrm>
          <a:prstGeom prst="rect">
            <a:avLst/>
          </a:prstGeom>
        </p:spPr>
      </p:pic>
      <p:pic>
        <p:nvPicPr>
          <p:cNvPr id="7" name="Рисунок 6" descr="DSC007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7" y="3643315"/>
            <a:ext cx="4429124" cy="30003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4572000" cy="3214710"/>
          </a:xfrm>
        </p:spPr>
      </p:pic>
      <p:pic>
        <p:nvPicPr>
          <p:cNvPr id="5" name="Рисунок 4" descr="DSC007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285728"/>
            <a:ext cx="4357686" cy="3186407"/>
          </a:xfrm>
          <a:prstGeom prst="rect">
            <a:avLst/>
          </a:prstGeom>
        </p:spPr>
      </p:pic>
      <p:pic>
        <p:nvPicPr>
          <p:cNvPr id="6" name="Рисунок 5" descr="DSC007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3314"/>
            <a:ext cx="4572000" cy="2995975"/>
          </a:xfrm>
          <a:prstGeom prst="rect">
            <a:avLst/>
          </a:prstGeom>
        </p:spPr>
      </p:pic>
      <p:pic>
        <p:nvPicPr>
          <p:cNvPr id="7" name="Рисунок 6" descr="DSC007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643314"/>
            <a:ext cx="4357686" cy="30003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7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4292574" cy="3071834"/>
          </a:xfrm>
        </p:spPr>
      </p:pic>
      <p:pic>
        <p:nvPicPr>
          <p:cNvPr id="5" name="Рисунок 4" descr="DSC007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14290"/>
            <a:ext cx="4572000" cy="3143272"/>
          </a:xfrm>
          <a:prstGeom prst="rect">
            <a:avLst/>
          </a:prstGeom>
        </p:spPr>
      </p:pic>
      <p:pic>
        <p:nvPicPr>
          <p:cNvPr id="6" name="Рисунок 5" descr="DSC007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4752"/>
            <a:ext cx="4286248" cy="2877191"/>
          </a:xfrm>
          <a:prstGeom prst="rect">
            <a:avLst/>
          </a:prstGeom>
        </p:spPr>
      </p:pic>
      <p:pic>
        <p:nvPicPr>
          <p:cNvPr id="7" name="Рисунок 6" descr="DSC007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714752"/>
            <a:ext cx="4500562" cy="28292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7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9"/>
            <a:ext cx="4572000" cy="3143272"/>
          </a:xfrm>
        </p:spPr>
      </p:pic>
      <p:pic>
        <p:nvPicPr>
          <p:cNvPr id="5" name="Рисунок 4" descr="DSC00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429124" cy="3143272"/>
          </a:xfrm>
          <a:prstGeom prst="rect">
            <a:avLst/>
          </a:prstGeom>
        </p:spPr>
      </p:pic>
      <p:pic>
        <p:nvPicPr>
          <p:cNvPr id="6" name="Рисунок 5" descr="DSC008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571876"/>
            <a:ext cx="4572000" cy="3114969"/>
          </a:xfrm>
          <a:prstGeom prst="rect">
            <a:avLst/>
          </a:prstGeom>
        </p:spPr>
      </p:pic>
      <p:pic>
        <p:nvPicPr>
          <p:cNvPr id="7" name="Рисунок 6" descr="DSC008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571876"/>
            <a:ext cx="4429124" cy="30718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309</Words>
  <Application>Microsoft Office PowerPoint</Application>
  <PresentationFormat>Экран (4:3)</PresentationFormat>
  <Paragraphs>25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Центр русской культуры «Калинушка» с.Русский Пычас</vt:lpstr>
      <vt:lpstr>  Открытие общественного Центра русской культуры  «Калинушка» 14 мая 2016 г.</vt:lpstr>
      <vt:lpstr>Открытие Центра русской культуры «Калинушка»  14.05.16 г.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Взрослый фольклорный ансамбль «Калинушка»</vt:lpstr>
      <vt:lpstr>Детский фольклорный ансамбль «Лапотушки»</vt:lpstr>
      <vt:lpstr>«Символ – 2017 г.» выставка на базе Русско-Пычасской СОШ с 16.01.17 г по 31.01.17 г</vt:lpstr>
      <vt:lpstr>«Широкая Масленица» народное гуляние 23.02.17 г.</vt:lpstr>
      <vt:lpstr>Слайд 19</vt:lpstr>
      <vt:lpstr>                                Внимание! Внимание! Внимание! Открывается народное гуляние! Поторопись честной народ, Всех нас Масленка зовёт! Такими словами 23 февраля начались  народные гулянья «Широкая Масленица» в селе Русский Пычас. И «стар и млад», женатые и холостые, приезжие – все вышли посмотреть на удивительное зрелище, которое развернулось  на площади возле сельского Дома культуры. Программа праздника была насыщенной. Все желающие могли полакомиться с пылу с жару вкусными  блинами, горячей кашей, пельменями, горячим, ароматным   чаем. Возле дома культуры  развернулась праздничная «Сувенирная лавка». Под приветственные возгласы зрителей праздник открыли  ведущая, да весёлые   потешники Петрушка и Матрёшка. В ходе всего праздника были проведены викторины, загадки, игры для  детей  и взрослых. Гуляния приукрасились шумным выходом цыганского табора, выступлениями детского фольклорного  коллектива «Лапотушки»,  показавшие эпизод «Встреча весны», и выступлением взрослого фольклорного ансамбля «Калинушка», которые  исполнили русские народные песни и вовлекли зрителей в весёлый хоровод. Для детей была организована сладкая, снежная горка «Найди клад», «Петушинные бои», спортивная эстафета и многое другое.   Взрослые участника праздника  проявили себя, демонстрируя силу, ловкость, сноровку и умение в таких конкурсах, как «Подними гирю», «Лопни шар», «Перетягивание каната», в спортивной эстафете между семейными командами. Сельчане, проводив суровую зиму, с радостью встретили Весну - Красну. Она поздравила всех с Масленицей, провела   игры и водила хороводы. Всего на масленичном гулянии присутствовало около четырёхсот человек. Все победители и участники были награждены призами. Выражаем слова благодарности в организации и проведении мероприятия: Веретенниковой О.Г., Кулеевой Е.А., Соловьёвой О.П., участникам художественной самодеятельности. За оказание спонсорской   помощи:  Русско-Пычасской СОШ, директор Коковихин И.О., Русско-Пычасскому МБДОУ, заведующая Кузнецова М.В., Русско-Пычасскому СДК, заведующая Пузанова Н.Г., депутатам: Шуклину Г.И., Васильеву С.Е, Платуновой Н.А., Ильину А.Л., Плотникову В.П., частным лицам: Лукьяновой Л.Н., Васильевой Н.Н., Масленниковой Н.Х., Васильевой И.В. </vt:lpstr>
      <vt:lpstr>«Пасхальное чудо» выставка пасхальных яиц 17.04.17 г.</vt:lpstr>
      <vt:lpstr>«Калинушка» праздник старинной русской песни  22.04.17 г.</vt:lpstr>
      <vt:lpstr>Слайд 23</vt:lpstr>
      <vt:lpstr>Троицын день. Праздник «Русской березки» 02.06.17 г.</vt:lpstr>
      <vt:lpstr>Слайд 25</vt:lpstr>
      <vt:lpstr>«Русская ярмарка» театрализованная программа к Дню России 12.06.17 г.</vt:lpstr>
      <vt:lpstr>«Бабушкины куклы» мастер – класс для детей 20.06.17 г.</vt:lpstr>
      <vt:lpstr>«На Ивана-Купала» пикник для молодых семей 24.06.17 г.</vt:lpstr>
      <vt:lpstr>«День Петра Солнцеворота»  информационно-познавательная программа 29.06.17 г.</vt:lpstr>
      <vt:lpstr>«День Петра и Февронии» вечерка для молодых семей 06.07.17 г.</vt:lpstr>
      <vt:lpstr>«С днём семьи, любви и верности» выступление АХБ перед животноводами 07.07.17 г.</vt:lpstr>
      <vt:lpstr>«Медовый спас» информационно-познавательная программа для детей 08.08.17 г.</vt:lpstr>
      <vt:lpstr>«Капустные посиделки» праздник народного календаря 31.10.17 г.</vt:lpstr>
      <vt:lpstr>Слайд 34</vt:lpstr>
      <vt:lpstr>«Дыхание старины далекой» выставка национальной одежды с 08.11.17 г. по 10.12 17 г.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«Калинушка»</dc:title>
  <dc:creator>Пользователь</dc:creator>
  <cp:lastModifiedBy>Наталья Перминова</cp:lastModifiedBy>
  <cp:revision>35</cp:revision>
  <dcterms:created xsi:type="dcterms:W3CDTF">2017-12-05T09:12:49Z</dcterms:created>
  <dcterms:modified xsi:type="dcterms:W3CDTF">2017-12-12T04:39:43Z</dcterms:modified>
</cp:coreProperties>
</file>